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3" r:id="rId13"/>
    <p:sldId id="287" r:id="rId14"/>
    <p:sldId id="268" r:id="rId15"/>
    <p:sldId id="289" r:id="rId16"/>
    <p:sldId id="288" r:id="rId17"/>
    <p:sldId id="290" r:id="rId18"/>
    <p:sldId id="291" r:id="rId19"/>
    <p:sldId id="279" r:id="rId20"/>
    <p:sldId id="270" r:id="rId21"/>
    <p:sldId id="272" r:id="rId22"/>
    <p:sldId id="285" r:id="rId23"/>
    <p:sldId id="274" r:id="rId24"/>
    <p:sldId id="281" r:id="rId25"/>
    <p:sldId id="275" r:id="rId26"/>
    <p:sldId id="282" r:id="rId27"/>
    <p:sldId id="283" r:id="rId28"/>
    <p:sldId id="284" r:id="rId2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8E5D76-C77F-4C4A-B8BD-A9B64E79F8B6}">
          <p14:sldIdLst>
            <p14:sldId id="257"/>
            <p14:sldId id="258"/>
            <p14:sldId id="278"/>
            <p14:sldId id="259"/>
            <p14:sldId id="260"/>
            <p14:sldId id="261"/>
            <p14:sldId id="262"/>
            <p14:sldId id="263"/>
            <p14:sldId id="264"/>
            <p14:sldId id="266"/>
            <p14:sldId id="267"/>
            <p14:sldId id="273"/>
            <p14:sldId id="287"/>
            <p14:sldId id="268"/>
            <p14:sldId id="289"/>
            <p14:sldId id="288"/>
            <p14:sldId id="290"/>
            <p14:sldId id="291"/>
            <p14:sldId id="279"/>
            <p14:sldId id="270"/>
            <p14:sldId id="272"/>
            <p14:sldId id="285"/>
            <p14:sldId id="274"/>
            <p14:sldId id="281"/>
            <p14:sldId id="27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51D080-0FA4-452C-BE9C-57B885F95115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8A2903-BD5A-4833-B0CA-AB5B8165171B}" type="datetime1">
              <a:rPr lang="ru-RU" smtClean="0"/>
              <a:t>26.05.2021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  <a:cs typeface="FreesiaUPC" panose="020B0502040204020203" pitchFamily="34" charset="-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4DAEB3-2211-4CA3-9D23-0143FCF3926F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2E9B35-0826-45CC-9C2C-707B22DFAA83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=""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C0063D-EDF2-4190-A726-B9B651F864E7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289488-0C23-4DC8-A9FA-240659547385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EFA117-2261-4A1D-8BE7-0B7E6A1366C0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9279E9-B6DA-4AB3-A7CE-B748E56BEA69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CF7452-61A3-4CDC-ACAB-74E5B4A7EF57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=""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D00952-BE77-47A2-BE29-2226E2D6BB12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D5EF43-AECB-4459-AE90-3AFB54138C76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=""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D0FAC8F-653F-479B-B209-9F30C9091843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36FD9FC9-5FD1-4E3B-B719-212F55599717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428A7F57-8526-4A03-89D8-FFB0245E6649}" type="datetime1">
              <a:rPr lang="ru-RU" smtClean="0"/>
              <a:t>26.05.2021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5768" y="1250669"/>
            <a:ext cx="6253317" cy="3326554"/>
          </a:xfrm>
        </p:spPr>
        <p:txBody>
          <a:bodyPr rtlCol="0">
            <a:normAutofit fontScale="90000"/>
          </a:bodyPr>
          <a:lstStyle/>
          <a:p>
            <a:r>
              <a:rPr lang="ru" sz="7200" dirty="0"/>
              <a:t>Реновация корпуса УЛК по ул. Садовой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8327" y="4842567"/>
            <a:ext cx="6269347" cy="1021498"/>
          </a:xfrm>
        </p:spPr>
        <p:txBody>
          <a:bodyPr rtlCol="0">
            <a:normAutofit lnSpcReduction="10000"/>
          </a:bodyPr>
          <a:lstStyle/>
          <a:p>
            <a:pPr algn="r" rtl="0"/>
            <a:r>
              <a:rPr lang="ru" sz="12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Выполнили студенты:</a:t>
            </a:r>
          </a:p>
          <a:p>
            <a:pPr marL="171450" indent="-171450" algn="r" rtl="0">
              <a:buFontTx/>
              <a:buChar char="-"/>
            </a:pPr>
            <a:r>
              <a:rPr lang="ru" sz="12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Матвеева Дарья А-41</a:t>
            </a:r>
          </a:p>
          <a:p>
            <a:pPr marL="171450" indent="-171450" algn="r" rtl="0">
              <a:buFontTx/>
              <a:buChar char="-"/>
            </a:pPr>
            <a:r>
              <a:rPr lang="ru" sz="1200" spc="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Ильин Александр ПГСТ-31</a:t>
            </a:r>
          </a:p>
        </p:txBody>
      </p:sp>
      <p:pic>
        <p:nvPicPr>
          <p:cNvPr id="5" name="Рисунок 4" descr="Изображение здания, места для сидения, скамейки, вид сбоку&#10;&#10;Автоматически созданное описание">
            <a:extLst>
              <a:ext uri="{FF2B5EF4-FFF2-40B4-BE49-F238E27FC236}">
                <a16:creationId xmlns=""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700E15-B34B-4427-963F-D46D6FE8A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85" y="-36173"/>
            <a:ext cx="2261889" cy="10214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9DEE72-DB5E-460E-BB98-6E9C69852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-1089" r="12757" b="1089"/>
          <a:stretch/>
        </p:blipFill>
        <p:spPr>
          <a:xfrm>
            <a:off x="-49860" y="-76193"/>
            <a:ext cx="5383860" cy="6934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171" y="6145071"/>
            <a:ext cx="3663340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AC889A-B44E-4DFC-B6A5-E576DE1A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6380816"/>
            <a:ext cx="10058400" cy="49716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Зонирование помещений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C4712919-10F6-417F-92B6-4156A8B48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16" y="1"/>
            <a:ext cx="10391839" cy="6380816"/>
          </a:xfrm>
        </p:spPr>
      </p:pic>
    </p:spTree>
    <p:extLst>
      <p:ext uri="{BB962C8B-B14F-4D97-AF65-F5344CB8AC3E}">
        <p14:creationId xmlns:p14="http://schemas.microsoft.com/office/powerpoint/2010/main" val="424901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9CE047-64F1-4A04-939B-7A70D036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66" y="258448"/>
            <a:ext cx="10058400" cy="702305"/>
          </a:xfrm>
        </p:spPr>
        <p:txBody>
          <a:bodyPr>
            <a:normAutofit/>
          </a:bodyPr>
          <a:lstStyle/>
          <a:p>
            <a:r>
              <a:rPr lang="ru-RU" sz="4000" dirty="0"/>
              <a:t>Разрез 1-1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E165C5C-9BA3-4865-8552-3D86EEC2C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666"/>
            <a:ext cx="12192000" cy="5117475"/>
          </a:xfrm>
        </p:spPr>
      </p:pic>
    </p:spTree>
    <p:extLst>
      <p:ext uri="{BB962C8B-B14F-4D97-AF65-F5344CB8AC3E}">
        <p14:creationId xmlns:p14="http://schemas.microsoft.com/office/powerpoint/2010/main" val="21673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6B593C-AAC9-48EC-87C9-CFEF0B82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8" y="-603142"/>
            <a:ext cx="10058400" cy="1450757"/>
          </a:xfrm>
        </p:spPr>
        <p:txBody>
          <a:bodyPr>
            <a:normAutofit/>
          </a:bodyPr>
          <a:lstStyle/>
          <a:p>
            <a:r>
              <a:rPr lang="ru-RU" sz="4000" dirty="0"/>
              <a:t>Разрез 2-2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FE86EAA9-2DE1-4D5B-ABF8-FE511A0C2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943"/>
            <a:ext cx="12192000" cy="5412955"/>
          </a:xfrm>
        </p:spPr>
      </p:pic>
    </p:spTree>
    <p:extLst>
      <p:ext uri="{BB962C8B-B14F-4D97-AF65-F5344CB8AC3E}">
        <p14:creationId xmlns:p14="http://schemas.microsoft.com/office/powerpoint/2010/main" val="216168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507" y="5407243"/>
            <a:ext cx="10058400" cy="14507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3д разрез: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20" y="272783"/>
            <a:ext cx="10411142" cy="585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20391D-A8F8-4E75-A108-A2DC2C68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91" y="6358847"/>
            <a:ext cx="10058400" cy="56248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Фасады по оси 1-11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" y="3038551"/>
            <a:ext cx="10445887" cy="332029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3" y="-208543"/>
            <a:ext cx="10509530" cy="3329651"/>
          </a:xfrm>
        </p:spPr>
      </p:pic>
    </p:spTree>
    <p:extLst>
      <p:ext uri="{BB962C8B-B14F-4D97-AF65-F5344CB8AC3E}">
        <p14:creationId xmlns:p14="http://schemas.microsoft.com/office/powerpoint/2010/main" val="8580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737" y="5427018"/>
            <a:ext cx="10058400" cy="14507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Фасады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369" y="235967"/>
            <a:ext cx="5684808" cy="2524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85" y="462585"/>
            <a:ext cx="5400484" cy="2070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87" y="2760165"/>
            <a:ext cx="8282300" cy="35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56" y="5407243"/>
            <a:ext cx="10058400" cy="145075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Перспектива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7155"/>
            <a:ext cx="7720640" cy="3916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79" y="554883"/>
            <a:ext cx="5474701" cy="2596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9" y="0"/>
            <a:ext cx="6408040" cy="3016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303" y="3303916"/>
            <a:ext cx="4467757" cy="21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4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023" y="5407243"/>
            <a:ext cx="10058400" cy="145075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Фасады: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696"/>
            <a:ext cx="12152233" cy="50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45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15" y="5407243"/>
            <a:ext cx="10058400" cy="14507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Конструкция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334"/>
            <a:ext cx="7240935" cy="3582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90" y="60385"/>
            <a:ext cx="5700790" cy="2652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810" y="118034"/>
            <a:ext cx="5684330" cy="2668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935" y="3494354"/>
            <a:ext cx="4642333" cy="21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52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5432587"/>
            <a:ext cx="10058400" cy="145075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Фасады по оси </a:t>
            </a:r>
            <a:r>
              <a:rPr lang="ru-RU" sz="3600" b="1" dirty="0" smtClean="0">
                <a:solidFill>
                  <a:schemeClr val="bg1"/>
                </a:solidFill>
              </a:rPr>
              <a:t>А-Е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28740" cy="6366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2" y="-45764"/>
            <a:ext cx="8223982" cy="34991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65" y="3453399"/>
            <a:ext cx="6967869" cy="27921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62115" y="144923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1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DCECDC-EEE3-4128-AA5E-82A8C08796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783" y="130531"/>
            <a:ext cx="10058400" cy="718457"/>
          </a:xfrm>
        </p:spPr>
        <p:txBody>
          <a:bodyPr rtlCol="0" anchor="ctr">
            <a:normAutofit fontScale="90000"/>
          </a:bodyPr>
          <a:lstStyle/>
          <a:p>
            <a:pPr lvl="0" algn="ctr" rtl="0"/>
            <a:r>
              <a:rPr lang="ru" sz="4800" i="1" dirty="0">
                <a:solidFill>
                  <a:schemeClr val="tx1"/>
                </a:solidFill>
              </a:rPr>
              <a:t>Архитектурный раздел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4260EDE0-989C-4E16-AF94-F652294D82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579" y="5032543"/>
            <a:ext cx="10058400" cy="1745914"/>
          </a:xfrm>
        </p:spPr>
        <p:txBody>
          <a:bodyPr rtlCol="0">
            <a:normAutofit fontScale="40000" lnSpcReduction="20000"/>
          </a:bodyPr>
          <a:lstStyle/>
          <a:p>
            <a:pPr rtl="0"/>
            <a:r>
              <a:rPr lang="ru-RU" b="1" dirty="0">
                <a:solidFill>
                  <a:srgbClr val="FFFFFF"/>
                </a:solidFill>
              </a:rPr>
              <a:t>BIM (англ. </a:t>
            </a:r>
            <a:r>
              <a:rPr lang="ru-RU" b="1" dirty="0" err="1">
                <a:solidFill>
                  <a:srgbClr val="FFFFFF"/>
                </a:solidFill>
              </a:rPr>
              <a:t>Building</a:t>
            </a:r>
            <a:r>
              <a:rPr lang="ru-RU" b="1" dirty="0">
                <a:solidFill>
                  <a:srgbClr val="FFFFFF"/>
                </a:solidFill>
              </a:rPr>
              <a:t> </a:t>
            </a:r>
            <a:r>
              <a:rPr lang="ru-RU" b="1" dirty="0" err="1">
                <a:solidFill>
                  <a:srgbClr val="FFFFFF"/>
                </a:solidFill>
              </a:rPr>
              <a:t>Information</a:t>
            </a:r>
            <a:r>
              <a:rPr lang="ru-RU" b="1" dirty="0">
                <a:solidFill>
                  <a:srgbClr val="FFFFFF"/>
                </a:solidFill>
              </a:rPr>
              <a:t> </a:t>
            </a:r>
            <a:r>
              <a:rPr lang="ru-RU" b="1" dirty="0" err="1">
                <a:solidFill>
                  <a:srgbClr val="FFFFFF"/>
                </a:solidFill>
              </a:rPr>
              <a:t>Model</a:t>
            </a:r>
            <a:r>
              <a:rPr lang="ru-RU" b="1" dirty="0">
                <a:solidFill>
                  <a:srgbClr val="FFFFFF"/>
                </a:solidFill>
              </a:rPr>
              <a:t>) -Информационное моделирование здания — это подход к возведению, оснащению, эксплуатации и ремонту (а также сносу) здания , который предполагает сбор и комплексную обработку в процессе проектирования всей архитектурно-конструкторской, технологической, экономической и иной информации о здании со всеми её взаимосвязями и зависимостями, когда здание и всё, что имеет к нему отношение, рассматриваются как единый объект.</a:t>
            </a:r>
          </a:p>
          <a:p>
            <a:pPr rtl="0"/>
            <a:r>
              <a:rPr lang="ru-RU" b="1" dirty="0">
                <a:solidFill>
                  <a:srgbClr val="FFFFFF"/>
                </a:solidFill>
              </a:rPr>
              <a:t>Трёхмерная модель здания, либо другого строительного объекта, связанная с базой данных, в которой каждому элементу модели можно присвоить все необходимые атрибуты. Особенность такого подхода заключается в том, что строительный объект проектируется фактически как единое целое: изменение какого-либо из его параметров влечёт за собой автоматическое изменение связанных с ним параметров и объектов, вплоть до чертежей, визуализаций, спецификаций и календарного графика.</a:t>
            </a:r>
            <a:endParaRPr lang="ru" b="1" dirty="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D5FD1A-9917-4EAF-88E3-C6F6B3F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6" y="948914"/>
            <a:ext cx="7358745" cy="39041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654D1A4-1227-437C-96ED-3C901362D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56" y="792246"/>
            <a:ext cx="2841074" cy="39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E928B4-6224-45CC-8D2F-502A10CB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16080"/>
            <a:ext cx="10058400" cy="70230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Перспектива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266762" cy="6383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" y="2548146"/>
            <a:ext cx="8268099" cy="37607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14" y="98560"/>
            <a:ext cx="5870710" cy="3300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1" y="163902"/>
            <a:ext cx="5728930" cy="2814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86" y="3693888"/>
            <a:ext cx="3517573" cy="23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2596A6C5-C95B-4197-83D1-779AF5D0BF4B}"/>
              </a:ext>
            </a:extLst>
          </p:cNvPr>
          <p:cNvSpPr/>
          <p:nvPr/>
        </p:nvSpPr>
        <p:spPr>
          <a:xfrm>
            <a:off x="-146958" y="0"/>
            <a:ext cx="12485915" cy="4578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C28D04AE-C112-480A-9C66-A8FF2BC46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308" y="4665436"/>
            <a:ext cx="10113264" cy="2323194"/>
          </a:xfrm>
        </p:spPr>
        <p:txBody>
          <a:bodyPr>
            <a:normAutofit/>
          </a:bodyPr>
          <a:lstStyle/>
          <a:p>
            <a:r>
              <a:rPr lang="ru-RU" b="1" dirty="0"/>
              <a:t>Архитектурная структура - абстрактная сеть соотношений различных частей архитектурного феномена и, в частности, соотношение частей элементов архитектурных объектов, т.е. их пространственная организация. </a:t>
            </a:r>
          </a:p>
          <a:p>
            <a:r>
              <a:rPr lang="ru-RU" b="1" dirty="0" smtClean="0"/>
              <a:t>Пространственная структура —система </a:t>
            </a:r>
            <a:r>
              <a:rPr lang="ru-RU" b="1" dirty="0"/>
              <a:t>(несущая конструкция), у которой оси симметрии элементов и внешней силы, включая опорные реакции, лежат в разных плоскостях. Основные типы: тонкостенные (оболочки, своды, купола), стержневые (мачты, опоры </a:t>
            </a:r>
            <a:r>
              <a:rPr lang="ru-RU" b="1" dirty="0" smtClean="0"/>
              <a:t>).</a:t>
            </a:r>
            <a:endParaRPr lang="ru-RU" b="1" dirty="0"/>
          </a:p>
          <a:p>
            <a:endParaRPr lang="ru-RU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06C634D8-24F3-4EDA-B526-333AD4F5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24542"/>
            <a:ext cx="10113645" cy="74368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Часть 2 :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Проектирование стеклянного купола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2" b="15122"/>
          <a:stretch>
            <a:fillRect/>
          </a:stretch>
        </p:blipFill>
        <p:spPr>
          <a:xfrm>
            <a:off x="1632858" y="1255310"/>
            <a:ext cx="8371114" cy="3143532"/>
          </a:xfrm>
        </p:spPr>
      </p:pic>
    </p:spTree>
    <p:extLst>
      <p:ext uri="{BB962C8B-B14F-4D97-AF65-F5344CB8AC3E}">
        <p14:creationId xmlns:p14="http://schemas.microsoft.com/office/powerpoint/2010/main" val="40608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95023" y="5471079"/>
            <a:ext cx="10058400" cy="14507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Текущая СИТУАЦИЯ: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2" y="366622"/>
            <a:ext cx="7556740" cy="56675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763" y="589009"/>
            <a:ext cx="3917085" cy="52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6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459C4FC6-5D70-4E40-9E4D-9799170F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36535"/>
            <a:ext cx="10058400" cy="670560"/>
          </a:xfrm>
        </p:spPr>
        <p:txBody>
          <a:bodyPr>
            <a:normAutofit/>
          </a:bodyPr>
          <a:lstStyle/>
          <a:p>
            <a:r>
              <a:rPr lang="ru-RU" sz="3600" dirty="0"/>
              <a:t>Концепция и идея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81AA7530-8EB1-407B-956D-A2FAE367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1" y="707095"/>
            <a:ext cx="10284279" cy="5503718"/>
          </a:xfrm>
        </p:spPr>
      </p:pic>
    </p:spTree>
    <p:extLst>
      <p:ext uri="{BB962C8B-B14F-4D97-AF65-F5344CB8AC3E}">
        <p14:creationId xmlns:p14="http://schemas.microsoft.com/office/powerpoint/2010/main" val="11467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09" y="5508787"/>
            <a:ext cx="10058400" cy="145075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Конструкция купола: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6444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" y="433582"/>
            <a:ext cx="11495147" cy="5577178"/>
          </a:xfrm>
        </p:spPr>
      </p:pic>
    </p:spTree>
    <p:extLst>
      <p:ext uri="{BB962C8B-B14F-4D97-AF65-F5344CB8AC3E}">
        <p14:creationId xmlns:p14="http://schemas.microsoft.com/office/powerpoint/2010/main" val="382187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4003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4941"/>
            <a:ext cx="7453301" cy="362536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" y="5511746"/>
            <a:ext cx="10058400" cy="145075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На примере нашего ВУЗа: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41" y="83059"/>
            <a:ext cx="5219083" cy="24279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83" y="2639523"/>
            <a:ext cx="3980808" cy="21469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72" y="5043449"/>
            <a:ext cx="2355743" cy="13568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2" y="83059"/>
            <a:ext cx="3910443" cy="26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DB44B56-1ED3-4C86-A3A5-B14DB443AF18}"/>
              </a:ext>
            </a:extLst>
          </p:cNvPr>
          <p:cNvSpPr/>
          <p:nvPr/>
        </p:nvSpPr>
        <p:spPr>
          <a:xfrm>
            <a:off x="0" y="0"/>
            <a:ext cx="12191985" cy="4578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7" b="12327"/>
          <a:stretch>
            <a:fillRect/>
          </a:stretch>
        </p:blipFill>
        <p:spPr>
          <a:xfrm>
            <a:off x="1164771" y="902973"/>
            <a:ext cx="9363224" cy="3516085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FFC77C-5056-479F-913F-1D20129B4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603" y="0"/>
            <a:ext cx="10113645" cy="74368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Конструктивный раздел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5CA2A986-A743-4FFF-96F8-969E252F6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965" y="4578350"/>
            <a:ext cx="10113264" cy="236673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Объект строительства складывается из конструкций, основное назначение которых обеспечивать устойчивость и прочность объекта. Эти конструкции изолируют внутренние объёмы здания от влияния внешней среды и делят его на помещения конкретных размеров. При этом конструкции сочетаются определенным образом согласно требованиям архитектурно-строительного рабочего проекта. Он выполняется с учетом требований ГОСТ, СНиП и другой исполнительной документации.</a:t>
            </a:r>
          </a:p>
          <a:p>
            <a:r>
              <a:rPr lang="ru-RU" b="1" dirty="0"/>
              <a:t>Конструктивные системы зданий зависят от технологии строительства. </a:t>
            </a:r>
          </a:p>
          <a:p>
            <a:r>
              <a:rPr lang="ru-RU" b="1" dirty="0"/>
              <a:t>Среди основных конструктивных групп элементов здания принято выделять несущие и ограждающие.</a:t>
            </a:r>
          </a:p>
          <a:p>
            <a:r>
              <a:rPr lang="ru-RU" b="1" dirty="0"/>
              <a:t>Элементы несущего типа воспринимают нагрузку от массы здания, пребывающих в нём людей, установленных мебели и устройств, нагрузку от действия дождя, снега и ветра (фундаменты, стены, перекрытия, покрытия).</a:t>
            </a:r>
          </a:p>
          <a:p>
            <a:r>
              <a:rPr lang="ru-RU" b="1" dirty="0"/>
              <a:t>Элементы ограждающего типа защищают от атмосферных воздействий и служат для деления внутреннего пространства объекта на помещения.</a:t>
            </a:r>
          </a:p>
        </p:txBody>
      </p:sp>
    </p:spTree>
    <p:extLst>
      <p:ext uri="{BB962C8B-B14F-4D97-AF65-F5344CB8AC3E}">
        <p14:creationId xmlns:p14="http://schemas.microsoft.com/office/powerpoint/2010/main" val="18875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1994" y="5407243"/>
            <a:ext cx="10058400" cy="14507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Конструкция купола-разрез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7" y="87086"/>
            <a:ext cx="5497367" cy="28777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7" y="3290312"/>
            <a:ext cx="5773945" cy="29472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12" y="107364"/>
            <a:ext cx="5479950" cy="27540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96" y="2964851"/>
            <a:ext cx="4976689" cy="33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" y="5511745"/>
            <a:ext cx="10058400" cy="145075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Конструктив-колонны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3039262"/>
            <a:ext cx="3895502" cy="319786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52" y="143701"/>
            <a:ext cx="3536626" cy="24797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0"/>
            <a:ext cx="4119484" cy="28200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8" y="96354"/>
            <a:ext cx="4337694" cy="28333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35" y="3559629"/>
            <a:ext cx="7967865" cy="25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7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32587"/>
            <a:ext cx="10058400" cy="145075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Общая </a:t>
            </a:r>
            <a:r>
              <a:rPr lang="en-US" sz="2800" b="1" dirty="0">
                <a:solidFill>
                  <a:schemeClr val="bg1"/>
                </a:solidFill>
              </a:rPr>
              <a:t>BIM-</a:t>
            </a:r>
            <a:r>
              <a:rPr lang="ru-RU" sz="2800" b="1" dirty="0">
                <a:solidFill>
                  <a:schemeClr val="bg1"/>
                </a:solidFill>
              </a:rPr>
              <a:t>модель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2" y="158628"/>
            <a:ext cx="10837870" cy="6096302"/>
          </a:xfrm>
        </p:spPr>
      </p:pic>
    </p:spTree>
    <p:extLst>
      <p:ext uri="{BB962C8B-B14F-4D97-AF65-F5344CB8AC3E}">
        <p14:creationId xmlns:p14="http://schemas.microsoft.com/office/powerpoint/2010/main" val="20473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C67B8C-2057-4D8B-8431-7CB46E07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6379028"/>
            <a:ext cx="10058400" cy="56248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План цокольного этажа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DD83780-C779-4720-9446-A177E7FDA428}"/>
              </a:ext>
            </a:extLst>
          </p:cNvPr>
          <p:cNvSpPr/>
          <p:nvPr/>
        </p:nvSpPr>
        <p:spPr>
          <a:xfrm>
            <a:off x="0" y="0"/>
            <a:ext cx="12192000" cy="6379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717B01E0-052F-49C7-BD20-68D4968E0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46" y="0"/>
            <a:ext cx="9434339" cy="6379028"/>
          </a:xfrm>
        </p:spPr>
      </p:pic>
    </p:spTree>
    <p:extLst>
      <p:ext uri="{BB962C8B-B14F-4D97-AF65-F5344CB8AC3E}">
        <p14:creationId xmlns:p14="http://schemas.microsoft.com/office/powerpoint/2010/main" val="23033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E02E46-1203-4EE7-B0E6-19E265B8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" y="6215742"/>
            <a:ext cx="10058400" cy="72537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План 1 этажа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8ED81AB-FD72-4CA8-925E-2ED38ABC8181}"/>
              </a:ext>
            </a:extLst>
          </p:cNvPr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CE4D4774-B7AC-4091-86B6-5F42335D2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11" y="13984"/>
            <a:ext cx="8442959" cy="6372832"/>
          </a:xfrm>
        </p:spPr>
      </p:pic>
    </p:spTree>
    <p:extLst>
      <p:ext uri="{BB962C8B-B14F-4D97-AF65-F5344CB8AC3E}">
        <p14:creationId xmlns:p14="http://schemas.microsoft.com/office/powerpoint/2010/main" val="13064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CFB9A8-AC6D-4DD6-969B-897A2C6B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72739"/>
            <a:ext cx="10058400" cy="57694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План 2 этажа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CCBF4D-3A30-4635-BF40-E374BFD5B9C6}"/>
              </a:ext>
            </a:extLst>
          </p:cNvPr>
          <p:cNvSpPr/>
          <p:nvPr/>
        </p:nvSpPr>
        <p:spPr>
          <a:xfrm>
            <a:off x="0" y="0"/>
            <a:ext cx="12192000" cy="63727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AEF9EE4C-8A33-4AFC-A3D0-A9DD020A5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01" y="0"/>
            <a:ext cx="8305441" cy="6372739"/>
          </a:xfrm>
        </p:spPr>
      </p:pic>
    </p:spTree>
    <p:extLst>
      <p:ext uri="{BB962C8B-B14F-4D97-AF65-F5344CB8AC3E}">
        <p14:creationId xmlns:p14="http://schemas.microsoft.com/office/powerpoint/2010/main" val="22406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134961-11DB-4ECF-B6FA-F83B861D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" y="6278247"/>
            <a:ext cx="10058400" cy="70230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План 3 этажа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689187F-FD6B-4662-BE6D-943D1C7CE518}"/>
              </a:ext>
            </a:extLst>
          </p:cNvPr>
          <p:cNvSpPr/>
          <p:nvPr/>
        </p:nvSpPr>
        <p:spPr>
          <a:xfrm>
            <a:off x="0" y="15718"/>
            <a:ext cx="12192000" cy="63899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CD6DC669-6D06-4257-9BF6-B456753D2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31" y="75886"/>
            <a:ext cx="9407938" cy="6329746"/>
          </a:xfrm>
        </p:spPr>
      </p:pic>
    </p:spTree>
    <p:extLst>
      <p:ext uri="{BB962C8B-B14F-4D97-AF65-F5344CB8AC3E}">
        <p14:creationId xmlns:p14="http://schemas.microsoft.com/office/powerpoint/2010/main" val="32782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E7F9D5-80C0-4FBE-A5C8-AE8457D5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8" y="6278247"/>
            <a:ext cx="10058400" cy="70230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План 4 этажа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F45C917-9285-4600-94CE-6E99A5CD41CB}"/>
              </a:ext>
            </a:extLst>
          </p:cNvPr>
          <p:cNvSpPr/>
          <p:nvPr/>
        </p:nvSpPr>
        <p:spPr>
          <a:xfrm>
            <a:off x="0" y="0"/>
            <a:ext cx="12192000" cy="63899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BFE577C4-5C2D-4CA7-B615-7456AF017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92" y="55833"/>
            <a:ext cx="8028053" cy="6278247"/>
          </a:xfrm>
        </p:spPr>
      </p:pic>
    </p:spTree>
    <p:extLst>
      <p:ext uri="{BB962C8B-B14F-4D97-AF65-F5344CB8AC3E}">
        <p14:creationId xmlns:p14="http://schemas.microsoft.com/office/powerpoint/2010/main" val="8496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34E48F-B9E2-4836-BB50-523FED41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78247"/>
            <a:ext cx="10058400" cy="70230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План 5 этажа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5F90FCA-2374-4298-8002-3545178CCCCA}"/>
              </a:ext>
            </a:extLst>
          </p:cNvPr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950566F5-018B-4EBF-A0E8-AF144E8C8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82" y="50601"/>
            <a:ext cx="8561432" cy="6299598"/>
          </a:xfrm>
        </p:spPr>
      </p:pic>
    </p:spTree>
    <p:extLst>
      <p:ext uri="{BB962C8B-B14F-4D97-AF65-F5344CB8AC3E}">
        <p14:creationId xmlns:p14="http://schemas.microsoft.com/office/powerpoint/2010/main" val="30305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Ретроспектива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5_TF56160789" id="{E9416FAF-F856-40AC-9675-C9B0760B1290}" vid="{1EEFFE07-2D5A-4CA5-A479-4D088CDD8AD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{64828FFF-4D5B-42A5-A43A-994E0FE0A1E2}tf56160789_win32</Template>
  <TotalTime>2051</TotalTime>
  <Words>427</Words>
  <Application>Microsoft Office PowerPoint</Application>
  <PresentationFormat>Широкоэкранный</PresentationFormat>
  <Paragraphs>40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Bookman Old Style</vt:lpstr>
      <vt:lpstr>Calibri</vt:lpstr>
      <vt:lpstr>Franklin Gothic Book</vt:lpstr>
      <vt:lpstr>FreesiaUPC</vt:lpstr>
      <vt:lpstr>1_РетроспективаVTI</vt:lpstr>
      <vt:lpstr>Реновация корпуса УЛК по ул. Садовой</vt:lpstr>
      <vt:lpstr>Архитектурный раздел</vt:lpstr>
      <vt:lpstr>Общая BIM-модель</vt:lpstr>
      <vt:lpstr>План цокольного этажа</vt:lpstr>
      <vt:lpstr>План 1 этажа</vt:lpstr>
      <vt:lpstr>План 2 этажа</vt:lpstr>
      <vt:lpstr>План 3 этажа</vt:lpstr>
      <vt:lpstr>План 4 этажа</vt:lpstr>
      <vt:lpstr>План 5 этажа</vt:lpstr>
      <vt:lpstr>Зонирование помещений</vt:lpstr>
      <vt:lpstr>Разрез 1-1</vt:lpstr>
      <vt:lpstr>Разрез 2-2</vt:lpstr>
      <vt:lpstr>3д разрез:</vt:lpstr>
      <vt:lpstr>Фасады по оси 1-11</vt:lpstr>
      <vt:lpstr>Фасады</vt:lpstr>
      <vt:lpstr>Перспектива</vt:lpstr>
      <vt:lpstr>Фасады:</vt:lpstr>
      <vt:lpstr>Конструкция</vt:lpstr>
      <vt:lpstr>Фасады по оси А-Е</vt:lpstr>
      <vt:lpstr>Перспектива</vt:lpstr>
      <vt:lpstr>Часть 2 : Проектирование стеклянного купола</vt:lpstr>
      <vt:lpstr>Текущая СИТУАЦИЯ:</vt:lpstr>
      <vt:lpstr>Концепция и идея</vt:lpstr>
      <vt:lpstr>Конструкция купола:</vt:lpstr>
      <vt:lpstr>На примере нашего ВУЗа:</vt:lpstr>
      <vt:lpstr>Конструктивный раздел</vt:lpstr>
      <vt:lpstr>Конструкция купола-разрез</vt:lpstr>
      <vt:lpstr>Конструктив-колонны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Реновация корпуса УЛК по ул. Садовой</dc:title>
  <dc:creator>Дарья Матвеева</dc:creator>
  <cp:lastModifiedBy>Dascha</cp:lastModifiedBy>
  <cp:revision>25</cp:revision>
  <dcterms:created xsi:type="dcterms:W3CDTF">2021-05-23T09:04:12Z</dcterms:created>
  <dcterms:modified xsi:type="dcterms:W3CDTF">2021-05-26T10:31:28Z</dcterms:modified>
</cp:coreProperties>
</file>